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357" r:id="rId2"/>
    <p:sldId id="358" r:id="rId3"/>
    <p:sldId id="529" r:id="rId4"/>
    <p:sldId id="359" r:id="rId5"/>
    <p:sldId id="530" r:id="rId6"/>
    <p:sldId id="539" r:id="rId7"/>
    <p:sldId id="545" r:id="rId8"/>
    <p:sldId id="540" r:id="rId9"/>
    <p:sldId id="541" r:id="rId10"/>
    <p:sldId id="534" r:id="rId11"/>
    <p:sldId id="532" r:id="rId12"/>
    <p:sldId id="535" r:id="rId13"/>
    <p:sldId id="537" r:id="rId14"/>
    <p:sldId id="536" r:id="rId15"/>
    <p:sldId id="546" r:id="rId16"/>
    <p:sldId id="547" r:id="rId17"/>
    <p:sldId id="542" r:id="rId18"/>
    <p:sldId id="533" r:id="rId19"/>
    <p:sldId id="550" r:id="rId20"/>
    <p:sldId id="552" r:id="rId21"/>
    <p:sldId id="548" r:id="rId22"/>
    <p:sldId id="551" r:id="rId23"/>
    <p:sldId id="549" r:id="rId24"/>
    <p:sldId id="554" r:id="rId25"/>
    <p:sldId id="555" r:id="rId26"/>
    <p:sldId id="557" r:id="rId27"/>
    <p:sldId id="556" r:id="rId28"/>
    <p:sldId id="544" r:id="rId29"/>
    <p:sldId id="553" r:id="rId30"/>
    <p:sldId id="360" r:id="rId31"/>
  </p:sldIdLst>
  <p:sldSz cx="12195175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2F5EB0"/>
    <a:srgbClr val="E9554A"/>
    <a:srgbClr val="FFFFFF"/>
    <a:srgbClr val="2E2E3F"/>
    <a:srgbClr val="404040"/>
    <a:srgbClr val="707070"/>
    <a:srgbClr val="B0B0B7"/>
    <a:srgbClr val="E35456"/>
    <a:srgbClr val="DD5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89"/>
    <p:restoredTop sz="96405" autoAdjust="0"/>
  </p:normalViewPr>
  <p:slideViewPr>
    <p:cSldViewPr showGuides="1">
      <p:cViewPr varScale="1">
        <p:scale>
          <a:sx n="121" d="100"/>
          <a:sy n="121" d="100"/>
        </p:scale>
        <p:origin x="184" y="392"/>
      </p:cViewPr>
      <p:guideLst>
        <p:guide orient="horz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57473-301C-4F69-A7FC-AE1DEF9F2CA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837B1-3942-4B36-A9A2-6AF914CEB0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280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380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02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975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13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891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05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653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311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546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628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995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808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576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601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110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975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911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599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908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175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4675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751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17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626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708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746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752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279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319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16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639"/>
            <a:ext cx="2743914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639"/>
            <a:ext cx="802849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605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4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2C373-83E8-404D-A870-0C99071BEBA1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Click="0" advTm="2000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8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0"/>
            <a:ext cx="12192000" cy="6858000"/>
          </a:xfrm>
          <a:prstGeom prst="rect">
            <a:avLst/>
          </a:prstGeom>
        </p:spPr>
      </p:pic>
      <p:sp>
        <p:nvSpPr>
          <p:cNvPr id="4" name="三角形 3"/>
          <p:cNvSpPr/>
          <p:nvPr/>
        </p:nvSpPr>
        <p:spPr>
          <a:xfrm rot="10800000">
            <a:off x="9450387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6" name="任意形状 5"/>
          <p:cNvSpPr/>
          <p:nvPr/>
        </p:nvSpPr>
        <p:spPr>
          <a:xfrm rot="10800000">
            <a:off x="1586" y="-39089"/>
            <a:ext cx="9574308" cy="6897089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" fmla="*/ 4183429 w 4183429"/>
              <a:gd name="connsiteY0" fmla="*/ 3013636 h 3013636"/>
              <a:gd name="connsiteX1" fmla="*/ 2749076 w 4183429"/>
              <a:gd name="connsiteY1" fmla="*/ 3013636 h 3013636"/>
              <a:gd name="connsiteX2" fmla="*/ 0 w 4183429"/>
              <a:gd name="connsiteY2" fmla="*/ 319774 h 3013636"/>
              <a:gd name="connsiteX3" fmla="*/ 5876 w 4183429"/>
              <a:gd name="connsiteY3" fmla="*/ 0 h 3013636"/>
              <a:gd name="connsiteX4" fmla="*/ 4183429 w 4183429"/>
              <a:gd name="connsiteY4" fmla="*/ 0 h 3013636"/>
              <a:gd name="connsiteX5" fmla="*/ 4183429 w 4183429"/>
              <a:gd name="connsiteY5" fmla="*/ 3013636 h 301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3429" h="3013636">
                <a:moveTo>
                  <a:pt x="4183429" y="3013636"/>
                </a:moveTo>
                <a:lnTo>
                  <a:pt x="2749076" y="3013636"/>
                </a:lnTo>
                <a:lnTo>
                  <a:pt x="0" y="319774"/>
                </a:lnTo>
                <a:lnTo>
                  <a:pt x="5876" y="0"/>
                </a:lnTo>
                <a:lnTo>
                  <a:pt x="4183429" y="0"/>
                </a:lnTo>
                <a:lnTo>
                  <a:pt x="4183429" y="3013636"/>
                </a:lnTo>
                <a:close/>
              </a:path>
            </a:pathLst>
          </a:custGeom>
          <a:solidFill>
            <a:srgbClr val="2F5EB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三角形 2"/>
          <p:cNvSpPr/>
          <p:nvPr/>
        </p:nvSpPr>
        <p:spPr>
          <a:xfrm>
            <a:off x="1587" y="4493172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393791" y="2617449"/>
            <a:ext cx="10312307" cy="96622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  <a:defRPr/>
            </a:pPr>
            <a:r>
              <a:rPr lang="en-US" altLang="zh-CN" sz="5400" b="1" dirty="0">
                <a:solidFill>
                  <a:schemeClr val="bg1"/>
                </a:solidFill>
                <a:latin typeface="Arial"/>
                <a:ea typeface="微软雅黑"/>
              </a:rPr>
              <a:t>LINUX</a:t>
            </a:r>
            <a:r>
              <a:rPr lang="zh-CN" altLang="en-US" sz="5400" b="1" dirty="0">
                <a:solidFill>
                  <a:schemeClr val="bg1"/>
                </a:solidFill>
                <a:latin typeface="Arial"/>
                <a:ea typeface="微软雅黑"/>
              </a:rPr>
              <a:t>办公环境和开发技巧分享</a:t>
            </a:r>
            <a:endParaRPr lang="en-US" altLang="zh-CN" sz="5400" b="1" dirty="0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393793" y="3732852"/>
            <a:ext cx="612503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网络安全产品及服务提供商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8421B5-2C40-4519-9828-EFE3D83F5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0" y="322506"/>
            <a:ext cx="30003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4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4="http://schemas.microsoft.com/office/drawing/2010/main" xmlns:a16="http://schemas.microsoft.com/office/drawing/2014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7" y="2133193"/>
            <a:ext cx="12192001" cy="2519624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3" name="Freeform 5"/>
          <p:cNvSpPr/>
          <p:nvPr/>
        </p:nvSpPr>
        <p:spPr bwMode="auto">
          <a:xfrm>
            <a:off x="2579418" y="2859395"/>
            <a:ext cx="1183682" cy="106722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16" tIns="45708" rIns="91416" bIns="45708" numCol="1" anchor="t" anchorCtr="0" compatLnSpc="1"/>
          <a:lstStyle/>
          <a:p>
            <a:pPr algn="ctr"/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4" name="KSO_Shape"/>
          <p:cNvSpPr/>
          <p:nvPr/>
        </p:nvSpPr>
        <p:spPr bwMode="auto">
          <a:xfrm>
            <a:off x="2891168" y="3170997"/>
            <a:ext cx="585515" cy="444014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799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947214" y="2787406"/>
            <a:ext cx="0" cy="1289499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"/>
          <p:cNvSpPr txBox="1"/>
          <p:nvPr/>
        </p:nvSpPr>
        <p:spPr>
          <a:xfrm>
            <a:off x="6519064" y="3026213"/>
            <a:ext cx="5483173" cy="14234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4400" b="1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两个实用插件推荐</a:t>
            </a:r>
          </a:p>
          <a:p>
            <a:pPr marL="0" lvl="1"/>
            <a:endParaRPr lang="zh-CN" altLang="en-US" sz="4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514068" y="7029355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99" dirty="0">
                <a:cs typeface="+mn-ea"/>
                <a:sym typeface="+mn-lt"/>
              </a:rPr>
              <a:t>延时符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903" y="381921"/>
            <a:ext cx="2703814" cy="6844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C0C06FE-6BFF-4614-A442-1C25DB2CD360}"/>
              </a:ext>
            </a:extLst>
          </p:cNvPr>
          <p:cNvSpPr txBox="1"/>
          <p:nvPr/>
        </p:nvSpPr>
        <p:spPr>
          <a:xfrm>
            <a:off x="4045240" y="2937718"/>
            <a:ext cx="2511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Part </a:t>
            </a:r>
            <a:r>
              <a:rPr lang="en-US" altLang="zh-CN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48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48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803737" y="357774"/>
            <a:ext cx="363766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</a:rPr>
              <a:t>两个实用插件推荐</a:t>
            </a:r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CAB9941-2C9A-0840-A6DA-1DB730648E56}"/>
              </a:ext>
            </a:extLst>
          </p:cNvPr>
          <p:cNvSpPr txBox="1"/>
          <p:nvPr/>
        </p:nvSpPr>
        <p:spPr>
          <a:xfrm>
            <a:off x="649590" y="2636912"/>
            <a:ext cx="78962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1.</a:t>
            </a:r>
            <a:r>
              <a:rPr kumimoji="1" lang="zh-CN" altLang="en-US" sz="3600" dirty="0"/>
              <a:t> </a:t>
            </a:r>
            <a:r>
              <a:rPr kumimoji="1" lang="en-US" altLang="zh-CN" sz="3600" dirty="0" err="1"/>
              <a:t>vimium</a:t>
            </a:r>
            <a:r>
              <a:rPr kumimoji="1" lang="zh-CN" altLang="en-US" sz="3600" dirty="0"/>
              <a:t> （</a:t>
            </a:r>
            <a:r>
              <a:rPr kumimoji="1" lang="en-US" altLang="zh-CN" sz="3600" dirty="0"/>
              <a:t>Chrome</a:t>
            </a:r>
            <a:r>
              <a:rPr kumimoji="1" lang="zh-CN" altLang="en-US" sz="3600" dirty="0"/>
              <a:t> 插件）</a:t>
            </a:r>
            <a:endParaRPr kumimoji="1" lang="en-US" altLang="zh-CN" sz="3600" dirty="0"/>
          </a:p>
          <a:p>
            <a:endParaRPr kumimoji="1" lang="en-US" altLang="zh-CN" sz="3600" dirty="0"/>
          </a:p>
          <a:p>
            <a:r>
              <a:rPr kumimoji="1" lang="en-US" altLang="zh-CN" sz="3600" dirty="0"/>
              <a:t>2.</a:t>
            </a:r>
            <a:r>
              <a:rPr kumimoji="1" lang="zh-CN" altLang="en-US" sz="3600" dirty="0"/>
              <a:t> </a:t>
            </a:r>
            <a:r>
              <a:rPr kumimoji="1" lang="en-US" altLang="zh-CN" sz="3600" dirty="0" err="1"/>
              <a:t>vimwiki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(vim</a:t>
            </a:r>
            <a:r>
              <a:rPr kumimoji="1" lang="zh-CN" altLang="en-US" sz="3600" dirty="0"/>
              <a:t> 插件）</a:t>
            </a:r>
            <a:endParaRPr kumimoji="1"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377133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803737" y="357774"/>
            <a:ext cx="363766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spc="300" dirty="0" err="1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vimium</a:t>
            </a:r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A5DE54C-4CB3-5A46-AA4E-8C0475CE29C2}"/>
              </a:ext>
            </a:extLst>
          </p:cNvPr>
          <p:cNvSpPr txBox="1"/>
          <p:nvPr/>
        </p:nvSpPr>
        <p:spPr>
          <a:xfrm>
            <a:off x="3577307" y="1915778"/>
            <a:ext cx="572464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" altLang="zh-CN" dirty="0"/>
          </a:p>
          <a:p>
            <a:r>
              <a:rPr kumimoji="1" lang="e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： 向下细微滚动窗口   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：向上细微滚动窗口</a:t>
            </a:r>
          </a:p>
          <a:p>
            <a:r>
              <a:rPr kumimoji="1" lang="e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：下一个标签页 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zh-CN" altLang="e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上一个标签页</a:t>
            </a: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zh-CN" altLang="e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向下滚动半个屏幕   </a:t>
            </a:r>
            <a:r>
              <a:rPr kumimoji="1" lang="e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kumimoji="1" lang="zh-CN" altLang="e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向上移动半个屏幕</a:t>
            </a:r>
          </a:p>
          <a:p>
            <a:r>
              <a:rPr kumimoji="1" lang="e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gg</a:t>
            </a:r>
            <a:r>
              <a:rPr kumimoji="1" lang="zh-CN" altLang="e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回到顶部</a:t>
            </a:r>
          </a:p>
          <a:p>
            <a:r>
              <a:rPr kumimoji="1" lang="e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到达页面底部</a:t>
            </a:r>
          </a:p>
          <a:p>
            <a:r>
              <a:rPr kumimoji="1" lang="e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后退  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zh-CN" altLang="e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前进</a:t>
            </a:r>
          </a:p>
          <a:p>
            <a:r>
              <a:rPr kumimoji="1" lang="e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zh-CN" altLang="e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将当前网页上的所有可见链接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输入框分配一个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快捷键，输入后就可以打开或者跳转到对应的输入框。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关闭当前页面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恢复刚刚关闭的页面</a:t>
            </a: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相当于</a:t>
            </a:r>
            <a:r>
              <a:rPr kumimoji="1" lang="e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中的地址栏，可以匹配历史记录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重新载入当前网页</a:t>
            </a:r>
          </a:p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4D0283-6F2B-8440-9F93-BCBC7077A521}"/>
              </a:ext>
            </a:extLst>
          </p:cNvPr>
          <p:cNvSpPr txBox="1"/>
          <p:nvPr/>
        </p:nvSpPr>
        <p:spPr>
          <a:xfrm>
            <a:off x="1345059" y="1288361"/>
            <a:ext cx="10238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Vimium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是一款 </a:t>
            </a:r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Chrome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插件，它继承了 </a:t>
            </a:r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中的常用操作，让我们在使用 </a:t>
            </a:r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Chrome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的过程中，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无论是浏览网页、切换标签、搜索以至于任何其它操作，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全都可以只通过键盘完成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90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803737" y="357774"/>
            <a:ext cx="363766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spc="300" dirty="0" err="1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vimium</a:t>
            </a:r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97F26C-8F63-A84E-9CA4-777A0652E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13" y="1540801"/>
            <a:ext cx="5702589" cy="44371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2FFD02-66B5-B44A-A7F2-76B560716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588" y="1065707"/>
            <a:ext cx="5885974" cy="53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0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803737" y="357774"/>
            <a:ext cx="363766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spc="300" dirty="0" err="1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vimwiki</a:t>
            </a:r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E49F49B-7281-E14C-908A-CC5BDE87AE53}"/>
              </a:ext>
            </a:extLst>
          </p:cNvPr>
          <p:cNvSpPr/>
          <p:nvPr/>
        </p:nvSpPr>
        <p:spPr>
          <a:xfrm>
            <a:off x="390654" y="1916832"/>
            <a:ext cx="532859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rgbClr val="4EA1DB"/>
                </a:solidFill>
                <a:latin typeface="-apple-system"/>
              </a:rPr>
              <a:t>vimwiki</a:t>
            </a:r>
            <a:r>
              <a:rPr lang="zh-CN" altLang="en-US" sz="2000" dirty="0">
                <a:solidFill>
                  <a:srgbClr val="4EA1DB"/>
                </a:solidFill>
                <a:latin typeface="-apple-system"/>
              </a:rPr>
              <a:t> 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能够写笔记构建工作流，写日记，写个人</a:t>
            </a:r>
            <a:r>
              <a:rPr lang="en" altLang="zh-CN" sz="2000" dirty="0">
                <a:solidFill>
                  <a:srgbClr val="4D4D4D"/>
                </a:solidFill>
                <a:latin typeface="-apple-system"/>
              </a:rPr>
              <a:t>wiki</a:t>
            </a:r>
            <a:r>
              <a:rPr lang="zh-CN" altLang="en" sz="2000" dirty="0">
                <a:solidFill>
                  <a:srgbClr val="4D4D4D"/>
                </a:solidFill>
                <a:latin typeface="-apple-system"/>
              </a:rPr>
              <a:t>，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并且除了支持</a:t>
            </a:r>
            <a:r>
              <a:rPr lang="en" altLang="zh-CN" sz="2000" dirty="0" err="1">
                <a:solidFill>
                  <a:srgbClr val="4D4D4D"/>
                </a:solidFill>
                <a:latin typeface="-apple-system"/>
              </a:rPr>
              <a:t>vimwiki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自身的语法以外还支持</a:t>
            </a:r>
            <a:r>
              <a:rPr lang="en" altLang="zh-CN" sz="2000" dirty="0"/>
              <a:t>Markdown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和</a:t>
            </a:r>
            <a:r>
              <a:rPr lang="en" altLang="zh-CN" sz="2000" dirty="0" err="1"/>
              <a:t>MediaWiki</a:t>
            </a:r>
            <a:r>
              <a:rPr lang="zh-CN" altLang="en" sz="2000" dirty="0"/>
              <a:t>（</a:t>
            </a:r>
            <a:r>
              <a:rPr lang="en" altLang="zh-CN" sz="2000" dirty="0"/>
              <a:t>Wikipedia</a:t>
            </a:r>
            <a:r>
              <a:rPr lang="zh-CN" altLang="en-US" sz="2000" dirty="0"/>
              <a:t>的语法）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的语法。</a:t>
            </a:r>
            <a:endParaRPr lang="en-US" altLang="zh-CN" sz="2000" dirty="0">
              <a:solidFill>
                <a:srgbClr val="4D4D4D"/>
              </a:solidFill>
              <a:latin typeface="-apple-system"/>
            </a:endParaRPr>
          </a:p>
          <a:p>
            <a:endParaRPr lang="en-US" altLang="zh-CN" sz="2000" dirty="0">
              <a:solidFill>
                <a:srgbClr val="4D4D4D"/>
              </a:solidFill>
              <a:latin typeface="-apple-system"/>
            </a:endParaRPr>
          </a:p>
          <a:p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做笔记是用的</a:t>
            </a:r>
            <a:r>
              <a:rPr lang="en-US" altLang="zh-CN" sz="2000" dirty="0" err="1">
                <a:solidFill>
                  <a:srgbClr val="4D4D4D"/>
                </a:solidFill>
                <a:latin typeface="-apple-system"/>
              </a:rPr>
              <a:t>vimwiki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 </a:t>
            </a:r>
            <a:r>
              <a:rPr lang="en-US" altLang="zh-CN" sz="2000" dirty="0">
                <a:solidFill>
                  <a:srgbClr val="4D4D4D"/>
                </a:solidFill>
                <a:latin typeface="-apple-system"/>
              </a:rPr>
              <a:t>+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 </a:t>
            </a:r>
            <a:r>
              <a:rPr lang="en-US" altLang="zh-CN" sz="2000" dirty="0" err="1">
                <a:solidFill>
                  <a:srgbClr val="4D4D4D"/>
                </a:solidFill>
                <a:latin typeface="-apple-system"/>
              </a:rPr>
              <a:t>markdwon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 的组合</a:t>
            </a:r>
            <a:endParaRPr lang="en-US" altLang="zh-CN" sz="2000" dirty="0">
              <a:solidFill>
                <a:srgbClr val="4D4D4D"/>
              </a:solidFill>
              <a:latin typeface="-apple-system"/>
            </a:endParaRPr>
          </a:p>
          <a:p>
            <a:endParaRPr lang="en-US" altLang="zh-CN" sz="2000" dirty="0">
              <a:solidFill>
                <a:srgbClr val="4D4D4D"/>
              </a:solidFill>
              <a:latin typeface="-apple-system"/>
            </a:endParaRPr>
          </a:p>
          <a:p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这对纯文件的笔记是很方便的，对那些需要插入图片的就不是特别的方便。</a:t>
            </a:r>
            <a:endParaRPr lang="en-US" altLang="zh-CN" sz="2000" dirty="0">
              <a:solidFill>
                <a:srgbClr val="4D4D4D"/>
              </a:solidFill>
              <a:latin typeface="-apple-system"/>
            </a:endParaRPr>
          </a:p>
          <a:p>
            <a:endParaRPr lang="en-US" altLang="zh-CN" sz="2000" dirty="0">
              <a:solidFill>
                <a:srgbClr val="4D4D4D"/>
              </a:solidFill>
              <a:latin typeface="-apple-system"/>
            </a:endParaRPr>
          </a:p>
          <a:p>
            <a:r>
              <a:rPr lang="en-US" altLang="zh-CN" sz="2000" dirty="0" err="1">
                <a:solidFill>
                  <a:srgbClr val="4D4D4D"/>
                </a:solidFill>
                <a:latin typeface="-apple-system"/>
              </a:rPr>
              <a:t>vimwiki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可以生成一个个链接式的跳转，方便多层次管理。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EA6A7C-5C83-3645-958E-920A62DF7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212" y="911775"/>
            <a:ext cx="5227744" cy="578594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313611" y="2204864"/>
            <a:ext cx="65790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快捷键总览</a:t>
            </a:r>
            <a:r>
              <a:rPr lang="zh-CN" altLang="en-US" dirty="0"/>
              <a:t>                                          </a:t>
            </a:r>
          </a:p>
          <a:p>
            <a:r>
              <a:rPr lang="zh-CN" altLang="en-US" dirty="0"/>
              <a:t>                                                     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&lt;leader&gt;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ww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在当前窗口打开维基首页         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&lt;leader&gt;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打开维基首页            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&lt;leader&gt;w&lt;leader&gt;w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新建当天日记              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&lt;leader&gt;w&lt;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keader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&gt;t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新建当天日记       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&lt;leader&gt;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选择维基项目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&lt;enter&gt;              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页内链接跳转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&lt;backspace&gt;      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返回上一级</a:t>
            </a:r>
          </a:p>
        </p:txBody>
      </p:sp>
    </p:spTree>
    <p:extLst>
      <p:ext uri="{BB962C8B-B14F-4D97-AF65-F5344CB8AC3E}">
        <p14:creationId xmlns:p14="http://schemas.microsoft.com/office/powerpoint/2010/main" val="173813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803737" y="357774"/>
            <a:ext cx="363766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spc="300" dirty="0" err="1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vimwiki</a:t>
            </a:r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18" y="1916832"/>
            <a:ext cx="8382000" cy="43338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3876" y="125561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记知识点笔记</a:t>
            </a:r>
          </a:p>
        </p:txBody>
      </p:sp>
    </p:spTree>
    <p:extLst>
      <p:ext uri="{BB962C8B-B14F-4D97-AF65-F5344CB8AC3E}">
        <p14:creationId xmlns:p14="http://schemas.microsoft.com/office/powerpoint/2010/main" val="270200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803737" y="357774"/>
            <a:ext cx="363766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spc="300" dirty="0" err="1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vimwiki</a:t>
            </a:r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3876" y="125561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问题记录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37" y="1940504"/>
            <a:ext cx="74009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9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7" y="2133193"/>
            <a:ext cx="12192001" cy="2519624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3" name="Freeform 5"/>
          <p:cNvSpPr/>
          <p:nvPr/>
        </p:nvSpPr>
        <p:spPr bwMode="auto">
          <a:xfrm>
            <a:off x="2579418" y="2859395"/>
            <a:ext cx="1183682" cy="106722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16" tIns="45708" rIns="91416" bIns="45708" numCol="1" anchor="t" anchorCtr="0" compatLnSpc="1"/>
          <a:lstStyle/>
          <a:p>
            <a:pPr algn="ctr"/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4" name="KSO_Shape"/>
          <p:cNvSpPr/>
          <p:nvPr/>
        </p:nvSpPr>
        <p:spPr bwMode="auto">
          <a:xfrm>
            <a:off x="2891168" y="3170997"/>
            <a:ext cx="585515" cy="444014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799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947214" y="2787406"/>
            <a:ext cx="0" cy="1289499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"/>
          <p:cNvSpPr txBox="1"/>
          <p:nvPr/>
        </p:nvSpPr>
        <p:spPr>
          <a:xfrm>
            <a:off x="6519064" y="3026213"/>
            <a:ext cx="5483173" cy="14234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4400" b="1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浅谈代码开发</a:t>
            </a:r>
          </a:p>
          <a:p>
            <a:pPr marL="0" lvl="1"/>
            <a:endParaRPr lang="zh-CN" altLang="en-US" sz="4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514068" y="7029355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99" dirty="0">
                <a:cs typeface="+mn-ea"/>
                <a:sym typeface="+mn-lt"/>
              </a:rPr>
              <a:t>延时符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903" y="381921"/>
            <a:ext cx="2703814" cy="6844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C0C06FE-6BFF-4614-A442-1C25DB2CD360}"/>
              </a:ext>
            </a:extLst>
          </p:cNvPr>
          <p:cNvSpPr txBox="1"/>
          <p:nvPr/>
        </p:nvSpPr>
        <p:spPr>
          <a:xfrm>
            <a:off x="4045240" y="2937718"/>
            <a:ext cx="2511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Part </a:t>
            </a:r>
            <a:r>
              <a:rPr lang="en-US" altLang="zh-CN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48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264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803737" y="357774"/>
            <a:ext cx="363766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浅谈代码开发</a:t>
            </a:r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29435" y="1459542"/>
            <a:ext cx="310854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代码规范（部分）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个人代码库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246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803737" y="357774"/>
            <a:ext cx="363766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main</a:t>
            </a:r>
            <a:r>
              <a:rPr lang="zh-CN" altLang="en-US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函数</a:t>
            </a:r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3659" y="1470699"/>
            <a:ext cx="57239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不必写太多代码，把主流程框架展示出来就可以了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流程结构清晰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大概可以归为以下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参数解析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也可以另起一个函数处理）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环境初始化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启动主处理函数</a:t>
            </a:r>
            <a:endParaRPr lang="zh-CN" altLang="en-US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A2722E-CCDD-AD4B-916B-C434BB205409}"/>
              </a:ext>
            </a:extLst>
          </p:cNvPr>
          <p:cNvSpPr txBox="1"/>
          <p:nvPr/>
        </p:nvSpPr>
        <p:spPr>
          <a:xfrm>
            <a:off x="6975708" y="1124744"/>
            <a:ext cx="360226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int main(int </a:t>
            </a:r>
            <a:r>
              <a:rPr kumimoji="1" lang="en" altLang="zh-CN" dirty="0" err="1"/>
              <a:t>argc</a:t>
            </a:r>
            <a:r>
              <a:rPr kumimoji="1" lang="en" altLang="zh-CN" dirty="0"/>
              <a:t>, char **</a:t>
            </a:r>
            <a:r>
              <a:rPr kumimoji="1" lang="en" altLang="zh-CN" dirty="0" err="1"/>
              <a:t>argv</a:t>
            </a:r>
            <a:r>
              <a:rPr kumimoji="1" lang="en" altLang="zh-CN" dirty="0"/>
              <a:t>)</a:t>
            </a:r>
          </a:p>
          <a:p>
            <a:r>
              <a:rPr kumimoji="1" lang="en" altLang="zh-CN" dirty="0"/>
              <a:t>{</a:t>
            </a:r>
          </a:p>
          <a:p>
            <a:r>
              <a:rPr kumimoji="1" lang="en" altLang="zh-CN" dirty="0"/>
              <a:t>    //</a:t>
            </a:r>
            <a:r>
              <a:rPr kumimoji="1" lang="zh-CN" altLang="en-US" dirty="0"/>
              <a:t>初始化</a:t>
            </a:r>
            <a:r>
              <a:rPr kumimoji="1" lang="en" altLang="zh-CN" dirty="0"/>
              <a:t>common</a:t>
            </a:r>
            <a:r>
              <a:rPr kumimoji="1" lang="zh-CN" altLang="en-US" dirty="0"/>
              <a:t>下的各功能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/>
              <a:t>if (</a:t>
            </a:r>
            <a:r>
              <a:rPr kumimoji="1" lang="en" altLang="zh-CN" dirty="0" err="1"/>
              <a:t>common_init</a:t>
            </a:r>
            <a:r>
              <a:rPr kumimoji="1" lang="en" altLang="zh-CN" dirty="0"/>
              <a:t>() != 0) {</a:t>
            </a:r>
          </a:p>
          <a:p>
            <a:r>
              <a:rPr kumimoji="1" lang="en" altLang="zh-CN" dirty="0"/>
              <a:t>        </a:t>
            </a:r>
            <a:r>
              <a:rPr kumimoji="1" lang="en" altLang="zh-CN" dirty="0" err="1"/>
              <a:t>goto</a:t>
            </a:r>
            <a:r>
              <a:rPr kumimoji="1" lang="en" altLang="zh-CN" dirty="0"/>
              <a:t> exit;</a:t>
            </a:r>
          </a:p>
          <a:p>
            <a:r>
              <a:rPr kumimoji="1" lang="en" altLang="zh-CN" dirty="0"/>
              <a:t>    }</a:t>
            </a:r>
          </a:p>
          <a:p>
            <a:endParaRPr kumimoji="1" lang="en" altLang="zh-CN" dirty="0"/>
          </a:p>
          <a:p>
            <a:r>
              <a:rPr kumimoji="1" lang="en" altLang="zh-CN" dirty="0"/>
              <a:t>    //</a:t>
            </a:r>
            <a:r>
              <a:rPr kumimoji="1" lang="zh-CN" altLang="en-US" dirty="0"/>
              <a:t>初始化</a:t>
            </a:r>
            <a:r>
              <a:rPr kumimoji="1" lang="en" altLang="zh-CN" dirty="0"/>
              <a:t>module</a:t>
            </a:r>
            <a:r>
              <a:rPr kumimoji="1" lang="zh-CN" altLang="en-US" dirty="0"/>
              <a:t>下的各功能模块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/>
              <a:t>if (</a:t>
            </a:r>
            <a:r>
              <a:rPr kumimoji="1" lang="en" altLang="zh-CN" dirty="0" err="1"/>
              <a:t>module_init</a:t>
            </a:r>
            <a:r>
              <a:rPr kumimoji="1" lang="en" altLang="zh-CN" dirty="0"/>
              <a:t>() != 0) {</a:t>
            </a:r>
          </a:p>
          <a:p>
            <a:r>
              <a:rPr kumimoji="1" lang="en" altLang="zh-CN" dirty="0"/>
              <a:t>        </a:t>
            </a:r>
            <a:r>
              <a:rPr kumimoji="1" lang="en" altLang="zh-CN" dirty="0" err="1"/>
              <a:t>goto</a:t>
            </a:r>
            <a:r>
              <a:rPr kumimoji="1" lang="en" altLang="zh-CN" dirty="0"/>
              <a:t> exit;</a:t>
            </a:r>
          </a:p>
          <a:p>
            <a:r>
              <a:rPr kumimoji="1" lang="en" altLang="zh-CN" dirty="0"/>
              <a:t>    }</a:t>
            </a:r>
          </a:p>
          <a:p>
            <a:endParaRPr kumimoji="1" lang="en" altLang="zh-CN" dirty="0"/>
          </a:p>
          <a:p>
            <a:r>
              <a:rPr kumimoji="1" lang="en" altLang="zh-CN" dirty="0"/>
              <a:t>    //</a:t>
            </a:r>
            <a:r>
              <a:rPr kumimoji="1" lang="zh-CN" altLang="en-US" dirty="0"/>
              <a:t>各任务处理核开始工作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 err="1"/>
              <a:t>dpdk_start</a:t>
            </a:r>
            <a:r>
              <a:rPr kumimoji="1" lang="en" altLang="zh-CN" dirty="0"/>
              <a:t>();</a:t>
            </a:r>
          </a:p>
          <a:p>
            <a:endParaRPr kumimoji="1" lang="en" altLang="zh-CN" dirty="0"/>
          </a:p>
          <a:p>
            <a:r>
              <a:rPr kumimoji="1" lang="en" altLang="zh-CN" dirty="0"/>
              <a:t>exit:</a:t>
            </a:r>
          </a:p>
          <a:p>
            <a:r>
              <a:rPr kumimoji="1" lang="en" altLang="zh-CN" dirty="0"/>
              <a:t>    return 0;</a:t>
            </a:r>
          </a:p>
          <a:p>
            <a:r>
              <a:rPr kumimoji="1" lang="en" altLang="zh-CN" dirty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313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角形 1"/>
          <p:cNvSpPr/>
          <p:nvPr/>
        </p:nvSpPr>
        <p:spPr>
          <a:xfrm rot="10800000">
            <a:off x="9450387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3" name="三角形 2"/>
          <p:cNvSpPr/>
          <p:nvPr/>
        </p:nvSpPr>
        <p:spPr>
          <a:xfrm>
            <a:off x="1587" y="4493172"/>
            <a:ext cx="2743200" cy="2364828"/>
          </a:xfrm>
          <a:prstGeom prst="triangle">
            <a:avLst>
              <a:gd name="adj" fmla="val 0"/>
            </a:avLst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815459" y="2600427"/>
            <a:ext cx="3263407" cy="25483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  <a:defRPr/>
            </a:pPr>
            <a:r>
              <a:rPr lang="zh-CN" altLang="en-US" sz="8000" b="1" dirty="0">
                <a:solidFill>
                  <a:srgbClr val="2E2E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Book Oblique" charset="0"/>
              </a:rPr>
              <a:t>目 录</a:t>
            </a:r>
          </a:p>
          <a:p>
            <a:pPr>
              <a:lnSpc>
                <a:spcPct val="114000"/>
              </a:lnSpc>
              <a:defRPr/>
            </a:pPr>
            <a:endParaRPr lang="zh-CN" altLang="en-US" sz="6000" i="1" dirty="0">
              <a:solidFill>
                <a:srgbClr val="2E2E3F"/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1" y="381126"/>
            <a:ext cx="2704518" cy="684581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074F31F9-4FCC-48AF-9049-9CB47DE8A16D}"/>
              </a:ext>
            </a:extLst>
          </p:cNvPr>
          <p:cNvGrpSpPr/>
          <p:nvPr/>
        </p:nvGrpSpPr>
        <p:grpSpPr>
          <a:xfrm>
            <a:off x="4908886" y="2101513"/>
            <a:ext cx="6211130" cy="753980"/>
            <a:chOff x="5342022" y="1860883"/>
            <a:chExt cx="6211130" cy="75398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81551BF-96BC-4A0E-A264-E48494F56562}"/>
                </a:ext>
              </a:extLst>
            </p:cNvPr>
            <p:cNvSpPr/>
            <p:nvPr/>
          </p:nvSpPr>
          <p:spPr>
            <a:xfrm>
              <a:off x="6335796" y="1928882"/>
              <a:ext cx="521735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3600" b="1" dirty="0">
                  <a:solidFill>
                    <a:srgbClr val="404040"/>
                  </a:solidFill>
                  <a:latin typeface="微软雅黑" charset="-122"/>
                  <a:ea typeface="微软雅黑" charset="-122"/>
                </a:rPr>
                <a:t>LINUX</a:t>
              </a:r>
              <a:r>
                <a:rPr lang="zh-CN" altLang="en-US" sz="3600" b="1" dirty="0">
                  <a:solidFill>
                    <a:srgbClr val="404040"/>
                  </a:solidFill>
                  <a:latin typeface="微软雅黑" charset="-122"/>
                  <a:ea typeface="微软雅黑" charset="-122"/>
                </a:rPr>
                <a:t>办公环境介绍</a:t>
              </a: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DBA341F4-99E9-4DC8-B72E-46A87750868E}"/>
                </a:ext>
              </a:extLst>
            </p:cNvPr>
            <p:cNvGrpSpPr/>
            <p:nvPr/>
          </p:nvGrpSpPr>
          <p:grpSpPr>
            <a:xfrm>
              <a:off x="5342022" y="1860883"/>
              <a:ext cx="813504" cy="753980"/>
              <a:chOff x="5184672" y="1909009"/>
              <a:chExt cx="657726" cy="609600"/>
            </a:xfrm>
          </p:grpSpPr>
          <p:sp>
            <p:nvSpPr>
              <p:cNvPr id="33" name="矩形: 圆角 29">
                <a:extLst>
                  <a:ext uri="{FF2B5EF4-FFF2-40B4-BE49-F238E27FC236}">
                    <a16:creationId xmlns:a16="http://schemas.microsoft.com/office/drawing/2014/main" id="{DE1DF339-7C3E-4614-813E-D173FE1066E2}"/>
                  </a:ext>
                </a:extLst>
              </p:cNvPr>
              <p:cNvSpPr/>
              <p:nvPr/>
            </p:nvSpPr>
            <p:spPr>
              <a:xfrm>
                <a:off x="5213685" y="1909009"/>
                <a:ext cx="609600" cy="609600"/>
              </a:xfrm>
              <a:prstGeom prst="roundRect">
                <a:avLst/>
              </a:prstGeom>
              <a:solidFill>
                <a:srgbClr val="E955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68F3EC9-36E5-43C9-A7E6-B2CFE4079E46}"/>
                  </a:ext>
                </a:extLst>
              </p:cNvPr>
              <p:cNvSpPr txBox="1"/>
              <p:nvPr/>
            </p:nvSpPr>
            <p:spPr>
              <a:xfrm>
                <a:off x="5184672" y="1941094"/>
                <a:ext cx="657726" cy="522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01</a:t>
                </a:r>
                <a:endParaRPr lang="zh-CN" altLang="en-US" sz="36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17E1FFF-6C8F-402C-AB52-E4BEC6AA75AC}"/>
              </a:ext>
            </a:extLst>
          </p:cNvPr>
          <p:cNvGrpSpPr/>
          <p:nvPr/>
        </p:nvGrpSpPr>
        <p:grpSpPr>
          <a:xfrm>
            <a:off x="4908886" y="3160292"/>
            <a:ext cx="6839508" cy="753980"/>
            <a:chOff x="5342020" y="1860883"/>
            <a:chExt cx="6839508" cy="75398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EE2E3EC-F595-4E0F-A248-7C68871E5F42}"/>
                </a:ext>
              </a:extLst>
            </p:cNvPr>
            <p:cNvSpPr/>
            <p:nvPr/>
          </p:nvSpPr>
          <p:spPr>
            <a:xfrm>
              <a:off x="6420979" y="1928882"/>
              <a:ext cx="57605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3600" b="1" dirty="0">
                  <a:solidFill>
                    <a:srgbClr val="404040"/>
                  </a:solidFill>
                  <a:latin typeface="微软雅黑" charset="-122"/>
                  <a:ea typeface="微软雅黑" charset="-122"/>
                </a:rPr>
                <a:t>两个实用插件推荐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0513A18-0954-4A7B-B79F-D84A29FF353E}"/>
                </a:ext>
              </a:extLst>
            </p:cNvPr>
            <p:cNvGrpSpPr/>
            <p:nvPr/>
          </p:nvGrpSpPr>
          <p:grpSpPr>
            <a:xfrm>
              <a:off x="5342020" y="1860883"/>
              <a:ext cx="813504" cy="753980"/>
              <a:chOff x="5184670" y="1909009"/>
              <a:chExt cx="657726" cy="609600"/>
            </a:xfrm>
          </p:grpSpPr>
          <p:sp>
            <p:nvSpPr>
              <p:cNvPr id="38" name="矩形: 圆角 34">
                <a:extLst>
                  <a:ext uri="{FF2B5EF4-FFF2-40B4-BE49-F238E27FC236}">
                    <a16:creationId xmlns:a16="http://schemas.microsoft.com/office/drawing/2014/main" id="{FEBDCB3E-B5F7-4956-A532-D0B6975E97AF}"/>
                  </a:ext>
                </a:extLst>
              </p:cNvPr>
              <p:cNvSpPr/>
              <p:nvPr/>
            </p:nvSpPr>
            <p:spPr>
              <a:xfrm>
                <a:off x="5213685" y="1909009"/>
                <a:ext cx="609600" cy="609600"/>
              </a:xfrm>
              <a:prstGeom prst="roundRect">
                <a:avLst/>
              </a:prstGeom>
              <a:solidFill>
                <a:srgbClr val="2F5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7C04C556-EEDE-43E2-AAFF-768DCD788F70}"/>
                  </a:ext>
                </a:extLst>
              </p:cNvPr>
              <p:cNvSpPr txBox="1"/>
              <p:nvPr/>
            </p:nvSpPr>
            <p:spPr>
              <a:xfrm>
                <a:off x="5184670" y="1941095"/>
                <a:ext cx="657726" cy="522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02</a:t>
                </a:r>
                <a:endParaRPr lang="zh-CN" altLang="en-US" sz="36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B3E59DB-C3C4-46D6-BF3C-49FE020CEEDD}"/>
              </a:ext>
            </a:extLst>
          </p:cNvPr>
          <p:cNvGrpSpPr/>
          <p:nvPr/>
        </p:nvGrpSpPr>
        <p:grpSpPr>
          <a:xfrm>
            <a:off x="4908886" y="4219071"/>
            <a:ext cx="4861507" cy="753980"/>
            <a:chOff x="5342022" y="1860883"/>
            <a:chExt cx="4861507" cy="753980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438F8F0-8D0E-42E7-A1B7-F458887DB52D}"/>
                </a:ext>
              </a:extLst>
            </p:cNvPr>
            <p:cNvSpPr/>
            <p:nvPr/>
          </p:nvSpPr>
          <p:spPr>
            <a:xfrm>
              <a:off x="6450479" y="1928882"/>
              <a:ext cx="37530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3600" b="1" dirty="0">
                  <a:solidFill>
                    <a:srgbClr val="404040"/>
                  </a:solidFill>
                  <a:latin typeface="微软雅黑" charset="-122"/>
                  <a:ea typeface="微软雅黑" charset="-122"/>
                </a:rPr>
                <a:t>浅谈代码开发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DC87BB55-E72D-4C96-8670-D0F2CD230E36}"/>
                </a:ext>
              </a:extLst>
            </p:cNvPr>
            <p:cNvGrpSpPr/>
            <p:nvPr/>
          </p:nvGrpSpPr>
          <p:grpSpPr>
            <a:xfrm>
              <a:off x="5342022" y="1860883"/>
              <a:ext cx="813504" cy="753980"/>
              <a:chOff x="5184672" y="1909009"/>
              <a:chExt cx="657726" cy="609600"/>
            </a:xfrm>
          </p:grpSpPr>
          <p:sp>
            <p:nvSpPr>
              <p:cNvPr id="43" name="矩形: 圆角 39">
                <a:extLst>
                  <a:ext uri="{FF2B5EF4-FFF2-40B4-BE49-F238E27FC236}">
                    <a16:creationId xmlns:a16="http://schemas.microsoft.com/office/drawing/2014/main" id="{9B24EA16-EE9D-47FA-B213-254B316DE043}"/>
                  </a:ext>
                </a:extLst>
              </p:cNvPr>
              <p:cNvSpPr/>
              <p:nvPr/>
            </p:nvSpPr>
            <p:spPr>
              <a:xfrm>
                <a:off x="5213685" y="1909009"/>
                <a:ext cx="609600" cy="609600"/>
              </a:xfrm>
              <a:prstGeom prst="roundRect">
                <a:avLst/>
              </a:prstGeom>
              <a:solidFill>
                <a:srgbClr val="E955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38AD6AE-5A8C-4E2C-ACFD-B0C07A8867E5}"/>
                  </a:ext>
                </a:extLst>
              </p:cNvPr>
              <p:cNvSpPr txBox="1"/>
              <p:nvPr/>
            </p:nvSpPr>
            <p:spPr>
              <a:xfrm>
                <a:off x="5184672" y="1941094"/>
                <a:ext cx="657726" cy="522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03</a:t>
                </a:r>
                <a:endParaRPr lang="zh-CN" altLang="en-US" sz="36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399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803737" y="357774"/>
            <a:ext cx="363766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功能函数</a:t>
            </a:r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3901" y="1484492"/>
            <a:ext cx="56297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普通功能函数 （通用服务）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）功能单一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）通用的基础功能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）或者为其他模块提供便利的简单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封装函数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可以统一放在同一个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文件里为其他文件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提供服务，如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common.c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utils.c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136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803737" y="357774"/>
            <a:ext cx="363766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功能函数</a:t>
            </a:r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130A9B-82B2-8144-AA1A-5D4B04B9B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611" y="1193674"/>
            <a:ext cx="5156200" cy="52324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2239" y="1501550"/>
            <a:ext cx="559800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2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服务功能函数 （专用服务）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 startAt="2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）程序的主要功能模块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）通过封装接口给其他模块提供服务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）往往使用结构体传递上下文信息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原则：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一个模块（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文件）只做一件事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与其他模块耦合度低，甚至没有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467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803737" y="357774"/>
            <a:ext cx="363766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功能函数</a:t>
            </a:r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6516" y="1988840"/>
            <a:ext cx="542007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接口与结构体设计上要考虑的问题：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添加或者修改功能时尽可能不去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改变接口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可移植性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低耦合，依赖少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即拿即用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32D6AC-B49C-6B4D-A905-A8AD9A03F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715" y="1987699"/>
            <a:ext cx="5960318" cy="369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8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803737" y="357774"/>
            <a:ext cx="363766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代码规范</a:t>
            </a:r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4849" y="1470699"/>
            <a:ext cx="11079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A8F82C-A7FB-7E4F-B1E6-14946399E79F}"/>
              </a:ext>
            </a:extLst>
          </p:cNvPr>
          <p:cNvSpPr txBox="1"/>
          <p:nvPr/>
        </p:nvSpPr>
        <p:spPr>
          <a:xfrm>
            <a:off x="264939" y="1237402"/>
            <a:ext cx="12607490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行长（单行字符长度）最好不超过</a:t>
            </a:r>
            <a:r>
              <a:rPr kumimoji="1" lang="en-US" altLang="zh-CN" dirty="0"/>
              <a:t>80</a:t>
            </a:r>
            <a:r>
              <a:rPr kumimoji="1" lang="zh-CN" altLang="en-US" dirty="0"/>
              <a:t>字符  （以前的打孔卡只有</a:t>
            </a:r>
            <a:r>
              <a:rPr kumimoji="1" lang="en-US" altLang="zh-CN" dirty="0"/>
              <a:t>80</a:t>
            </a:r>
            <a:r>
              <a:rPr kumimoji="1" lang="zh-CN" altLang="en-US" dirty="0"/>
              <a:t>列）利于</a:t>
            </a:r>
            <a:r>
              <a:rPr kumimoji="1" lang="en-US" altLang="zh-CN" dirty="0"/>
              <a:t>vim</a:t>
            </a:r>
            <a:r>
              <a:rPr kumimoji="1" lang="zh-CN" altLang="en-US" dirty="0"/>
              <a:t>分屏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r>
              <a:rPr kumimoji="1" lang="en-US" altLang="zh-CN" dirty="0"/>
              <a:t>(1)</a:t>
            </a:r>
            <a:r>
              <a:rPr kumimoji="1" lang="zh-CN" altLang="en-US" dirty="0"/>
              <a:t>变量名，函数名不要过长，能表达出来大概意思就可以，适当缩写单词</a:t>
            </a:r>
            <a:r>
              <a:rPr kumimoji="1" lang="en-US" altLang="zh-CN" dirty="0"/>
              <a:t>:</a:t>
            </a:r>
          </a:p>
          <a:p>
            <a:r>
              <a:rPr kumimoji="1" lang="en-US" altLang="zh-CN" dirty="0"/>
              <a:t>int xdr_s1mme_fill_compose_xdr_general_field(PPKTCTX </a:t>
            </a:r>
            <a:r>
              <a:rPr kumimoji="1" lang="en-US" altLang="zh-CN" dirty="0" err="1"/>
              <a:t>pctx</a:t>
            </a:r>
            <a:r>
              <a:rPr kumimoji="1" lang="en-US" altLang="zh-CN" dirty="0"/>
              <a:t>, void *</a:t>
            </a:r>
            <a:r>
              <a:rPr kumimoji="1" lang="en-US" altLang="zh-CN" dirty="0" err="1"/>
              <a:t>p_compose_xdr_general_field</a:t>
            </a:r>
            <a:r>
              <a:rPr kumimoji="1" lang="en-US" altLang="zh-CN" dirty="0"/>
              <a:t>, uint8_t *</a:t>
            </a:r>
            <a:r>
              <a:rPr kumimoji="1" lang="en-US" altLang="zh-CN" dirty="0" err="1"/>
              <a:t>modify_flag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{</a:t>
            </a:r>
          </a:p>
          <a:p>
            <a:r>
              <a:rPr kumimoji="1" lang="en-US" altLang="zh-CN" dirty="0"/>
              <a:t> </a:t>
            </a:r>
            <a:r>
              <a:rPr kumimoji="1" lang="zh-CN" altLang="en-US" dirty="0"/>
              <a:t>        </a:t>
            </a:r>
            <a:r>
              <a:rPr kumimoji="1" lang="en-US" altLang="zh-CN" dirty="0"/>
              <a:t>uint8_t </a:t>
            </a:r>
            <a:r>
              <a:rPr kumimoji="1" lang="en-US" altLang="zh-CN" dirty="0" err="1"/>
              <a:t>procedure_finish_flag</a:t>
            </a:r>
            <a:r>
              <a:rPr kumimoji="1" lang="en-US" altLang="zh-CN" dirty="0"/>
              <a:t> = </a:t>
            </a:r>
            <a:r>
              <a:rPr kumimoji="1" lang="en-US" altLang="zh-CN" dirty="0" err="1"/>
              <a:t>pctx</a:t>
            </a:r>
            <a:r>
              <a:rPr kumimoji="1" lang="en-US" altLang="zh-CN" dirty="0"/>
              <a:t>-&gt;payload[0];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-&gt;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uint8_t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 err="1">
                <a:solidFill>
                  <a:srgbClr val="FF0000"/>
                </a:solidFill>
              </a:rPr>
              <a:t>fin_flag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=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 err="1">
                <a:solidFill>
                  <a:srgbClr val="FF0000"/>
                </a:solidFill>
              </a:rPr>
              <a:t>pctx</a:t>
            </a:r>
            <a:r>
              <a:rPr kumimoji="1" lang="en-US" altLang="zh-CN" b="1" dirty="0">
                <a:solidFill>
                  <a:srgbClr val="FF0000"/>
                </a:solidFill>
              </a:rPr>
              <a:t>-&gt;payload[0];</a:t>
            </a:r>
          </a:p>
          <a:p>
            <a:r>
              <a:rPr kumimoji="1" lang="en-US" altLang="zh-CN" dirty="0"/>
              <a:t> </a:t>
            </a:r>
            <a:r>
              <a:rPr kumimoji="1" lang="zh-CN" altLang="en-US" dirty="0"/>
              <a:t>        </a:t>
            </a:r>
            <a:r>
              <a:rPr kumimoji="1" lang="en-US" altLang="zh-CN" dirty="0" err="1"/>
              <a:t>xdr_lte_general_field_t</a:t>
            </a:r>
            <a:r>
              <a:rPr kumimoji="1" lang="en-US" altLang="zh-CN" dirty="0"/>
              <a:t>   *</a:t>
            </a:r>
            <a:r>
              <a:rPr kumimoji="1" lang="en-US" altLang="zh-CN" dirty="0" err="1"/>
              <a:t>p_general_field</a:t>
            </a:r>
            <a:r>
              <a:rPr kumimoji="1" lang="en-US" altLang="zh-CN" dirty="0"/>
              <a:t> = (</a:t>
            </a:r>
            <a:r>
              <a:rPr kumimoji="1" lang="en-US" altLang="zh-CN" dirty="0" err="1"/>
              <a:t>xdr_lte_general_field_t</a:t>
            </a:r>
            <a:r>
              <a:rPr kumimoji="1" lang="en-US" altLang="zh-CN" dirty="0"/>
              <a:t>*)(</a:t>
            </a:r>
            <a:r>
              <a:rPr kumimoji="1" lang="en-US" altLang="zh-CN" dirty="0" err="1"/>
              <a:t>pctx</a:t>
            </a:r>
            <a:r>
              <a:rPr kumimoji="1" lang="en-US" altLang="zh-CN" dirty="0"/>
              <a:t>-&gt;payload + </a:t>
            </a:r>
            <a:r>
              <a:rPr kumimoji="1" lang="en-US" altLang="zh-CN" dirty="0" err="1"/>
              <a:t>sizeof</a:t>
            </a:r>
            <a:r>
              <a:rPr kumimoji="1" lang="en-US" altLang="zh-CN" dirty="0"/>
              <a:t>(uint8_t));</a:t>
            </a:r>
          </a:p>
          <a:p>
            <a:r>
              <a:rPr kumimoji="1" lang="zh-CN" altLang="en-US" dirty="0"/>
              <a:t>        </a:t>
            </a:r>
            <a:r>
              <a:rPr kumimoji="1" lang="en-US" altLang="zh-CN" dirty="0"/>
              <a:t> xdr_s1mme_registration_t *p_xdr_s1mme_registration = (xdr_s1mme_registration_t *)(</a:t>
            </a:r>
            <a:r>
              <a:rPr kumimoji="1" lang="en-US" altLang="zh-CN" dirty="0" err="1"/>
              <a:t>p_general_field</a:t>
            </a:r>
            <a:r>
              <a:rPr kumimoji="1" lang="en-US" altLang="zh-CN" dirty="0"/>
              <a:t> + 1);</a:t>
            </a:r>
          </a:p>
          <a:p>
            <a:r>
              <a:rPr kumimoji="1" lang="en-US" altLang="zh-CN" dirty="0"/>
              <a:t> </a:t>
            </a:r>
            <a:r>
              <a:rPr kumimoji="1" lang="zh-CN" altLang="en-US" dirty="0"/>
              <a:t>        </a:t>
            </a:r>
            <a:r>
              <a:rPr kumimoji="1" lang="en-US" altLang="zh-CN" dirty="0" err="1"/>
              <a:t>lte_compose_xdr_general_field_t</a:t>
            </a:r>
            <a:r>
              <a:rPr kumimoji="1" lang="en-US" altLang="zh-CN" dirty="0"/>
              <a:t>* </a:t>
            </a:r>
            <a:r>
              <a:rPr kumimoji="1" lang="en-US" altLang="zh-CN" dirty="0" err="1"/>
              <a:t>p_lte_compose_xdr_g</a:t>
            </a:r>
            <a:r>
              <a:rPr kumimoji="1" lang="en-US" altLang="zh-CN" dirty="0"/>
              <a:t> = (</a:t>
            </a:r>
            <a:r>
              <a:rPr kumimoji="1" lang="en-US" altLang="zh-CN" dirty="0" err="1"/>
              <a:t>lte_compose_xdr_general_field_t</a:t>
            </a:r>
            <a:r>
              <a:rPr kumimoji="1" lang="en-US" altLang="zh-CN" dirty="0"/>
              <a:t>*)</a:t>
            </a:r>
            <a:r>
              <a:rPr kumimoji="1" lang="en-US" altLang="zh-CN" dirty="0" err="1"/>
              <a:t>p_compose_xdr_general_field</a:t>
            </a:r>
            <a:r>
              <a:rPr kumimoji="1" lang="en-US" altLang="zh-CN" dirty="0"/>
              <a:t>;</a:t>
            </a:r>
          </a:p>
          <a:p>
            <a:r>
              <a:rPr kumimoji="1" lang="zh-CN" altLang="en-US" dirty="0"/>
              <a:t>         </a:t>
            </a:r>
            <a:r>
              <a:rPr kumimoji="1" lang="en-US" altLang="zh-CN" dirty="0"/>
              <a:t>…</a:t>
            </a:r>
          </a:p>
          <a:p>
            <a:r>
              <a:rPr kumimoji="1" lang="en-US" altLang="zh-CN" dirty="0"/>
              <a:t>}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(2)</a:t>
            </a:r>
            <a:r>
              <a:rPr kumimoji="1" lang="zh-CN" altLang="en-US" dirty="0"/>
              <a:t>多级的结构体成员使用可用临时变量接替</a:t>
            </a:r>
            <a:r>
              <a:rPr kumimoji="1" lang="en-US" altLang="zh-CN" dirty="0"/>
              <a:t>:</a:t>
            </a:r>
          </a:p>
          <a:p>
            <a:r>
              <a:rPr kumimoji="1" lang="en-US" altLang="zh-CN" dirty="0" err="1"/>
              <a:t>stu</a:t>
            </a:r>
            <a:r>
              <a:rPr kumimoji="1" lang="en-US" altLang="zh-CN" dirty="0"/>
              <a:t>-&gt;field1-&gt;field2-&gt;name1 = '</a:t>
            </a:r>
            <a:r>
              <a:rPr kumimoji="1" lang="en-US" altLang="zh-CN" dirty="0" err="1"/>
              <a:t>aaa</a:t>
            </a:r>
            <a:r>
              <a:rPr kumimoji="1" lang="en-US" altLang="zh-CN" dirty="0"/>
              <a:t>'</a:t>
            </a:r>
          </a:p>
          <a:p>
            <a:r>
              <a:rPr kumimoji="1" lang="en-US" altLang="zh-CN" dirty="0" err="1"/>
              <a:t>stu</a:t>
            </a:r>
            <a:r>
              <a:rPr kumimoji="1" lang="en-US" altLang="zh-CN" dirty="0"/>
              <a:t>-&gt;field1-&gt;field2-&gt;name2 = '</a:t>
            </a:r>
            <a:r>
              <a:rPr kumimoji="1" lang="en-US" altLang="zh-CN" dirty="0" err="1"/>
              <a:t>bbb</a:t>
            </a:r>
            <a:r>
              <a:rPr kumimoji="1" lang="en-US" altLang="zh-CN" dirty="0"/>
              <a:t>'</a:t>
            </a:r>
          </a:p>
          <a:p>
            <a:endParaRPr kumimoji="1" lang="en-US" altLang="zh-CN" dirty="0"/>
          </a:p>
          <a:p>
            <a:r>
              <a:rPr kumimoji="1" lang="en-US" altLang="zh-CN" b="1" dirty="0">
                <a:solidFill>
                  <a:srgbClr val="FF0000"/>
                </a:solidFill>
              </a:rPr>
              <a:t>filed2_type *field = </a:t>
            </a:r>
            <a:r>
              <a:rPr kumimoji="1" lang="en-US" altLang="zh-CN" b="1" dirty="0" err="1">
                <a:solidFill>
                  <a:srgbClr val="FF0000"/>
                </a:solidFill>
              </a:rPr>
              <a:t>stu</a:t>
            </a:r>
            <a:r>
              <a:rPr kumimoji="1" lang="en-US" altLang="zh-CN" b="1" dirty="0">
                <a:solidFill>
                  <a:srgbClr val="FF0000"/>
                </a:solidFill>
              </a:rPr>
              <a:t>-&gt;field1-&gt;field2;</a:t>
            </a:r>
          </a:p>
          <a:p>
            <a:r>
              <a:rPr kumimoji="1" lang="en-US" altLang="zh-CN" b="1" dirty="0">
                <a:solidFill>
                  <a:srgbClr val="FF0000"/>
                </a:solidFill>
              </a:rPr>
              <a:t>field-&gt;name1 = '</a:t>
            </a:r>
            <a:r>
              <a:rPr kumimoji="1" lang="en-US" altLang="zh-CN" b="1" dirty="0" err="1">
                <a:solidFill>
                  <a:srgbClr val="FF0000"/>
                </a:solidFill>
              </a:rPr>
              <a:t>aaa</a:t>
            </a:r>
            <a:r>
              <a:rPr kumimoji="1" lang="en-US" altLang="zh-CN" b="1" dirty="0">
                <a:solidFill>
                  <a:srgbClr val="FF0000"/>
                </a:solidFill>
              </a:rPr>
              <a:t>'</a:t>
            </a:r>
          </a:p>
          <a:p>
            <a:r>
              <a:rPr kumimoji="1" lang="en-US" altLang="zh-CN" b="1" dirty="0">
                <a:solidFill>
                  <a:srgbClr val="FF0000"/>
                </a:solidFill>
              </a:rPr>
              <a:t>field-&gt;name2 = '</a:t>
            </a:r>
            <a:r>
              <a:rPr kumimoji="1" lang="en-US" altLang="zh-CN" b="1" dirty="0" err="1">
                <a:solidFill>
                  <a:srgbClr val="FF0000"/>
                </a:solidFill>
              </a:rPr>
              <a:t>bbb</a:t>
            </a:r>
            <a:r>
              <a:rPr kumimoji="1" lang="en-US" altLang="zh-CN" b="1" dirty="0">
                <a:solidFill>
                  <a:srgbClr val="FF0000"/>
                </a:solidFill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80068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803737" y="357774"/>
            <a:ext cx="363766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代码规范</a:t>
            </a:r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4849" y="1470699"/>
            <a:ext cx="11079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A8F82C-A7FB-7E4F-B1E6-14946399E79F}"/>
              </a:ext>
            </a:extLst>
          </p:cNvPr>
          <p:cNvSpPr txBox="1"/>
          <p:nvPr/>
        </p:nvSpPr>
        <p:spPr>
          <a:xfrm>
            <a:off x="468911" y="1286033"/>
            <a:ext cx="64171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.</a:t>
            </a:r>
            <a:r>
              <a:rPr kumimoji="1" lang="zh-CN" altLang="en-US" dirty="0"/>
              <a:t> 大括号，循环、</a:t>
            </a:r>
            <a:r>
              <a:rPr kumimoji="1" lang="en-US" altLang="zh-CN" dirty="0"/>
              <a:t>if</a:t>
            </a:r>
            <a:r>
              <a:rPr kumimoji="1" lang="zh-CN" altLang="en-US" dirty="0"/>
              <a:t>条件语句 就算只有一句也写上大括号 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作用域更明显，不容易出错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除了函数的大括号，其他的右侧大括号都靠右（看个人习惯）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F95688-3BBB-3E47-841C-DB1C6C33D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49" y="3449079"/>
            <a:ext cx="5067300" cy="1816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BA5EE0-E21A-8646-BE3D-9BB856C15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64" y="3322079"/>
            <a:ext cx="55245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2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803737" y="357774"/>
            <a:ext cx="363766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代码规范</a:t>
            </a:r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603043" y="1984011"/>
            <a:ext cx="52453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(int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0;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&lt; 100;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++) {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for (int j = 0; j &lt; 100;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j++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for (int j = 0; j &lt; 100;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j++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if (a == b) {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if (b == c) {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if (c == d) {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}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}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}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}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}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}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A8F82C-A7FB-7E4F-B1E6-14946399E79F}"/>
              </a:ext>
            </a:extLst>
          </p:cNvPr>
          <p:cNvSpPr txBox="1"/>
          <p:nvPr/>
        </p:nvSpPr>
        <p:spPr>
          <a:xfrm>
            <a:off x="597747" y="1379370"/>
            <a:ext cx="33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3.</a:t>
            </a:r>
            <a:r>
              <a:rPr kumimoji="1" lang="zh-CN" altLang="en-US" b="1" dirty="0"/>
              <a:t>   缩进不宜过深  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2-3</a:t>
            </a:r>
            <a:r>
              <a:rPr kumimoji="1" lang="zh-CN" altLang="en-US" b="1" dirty="0"/>
              <a:t>层为宜）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F2DFE0-B6DC-0745-BCF2-3932350820A4}"/>
              </a:ext>
            </a:extLst>
          </p:cNvPr>
          <p:cNvSpPr txBox="1"/>
          <p:nvPr/>
        </p:nvSpPr>
        <p:spPr>
          <a:xfrm>
            <a:off x="682781" y="2308633"/>
            <a:ext cx="462338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缩进深度过深影响可读性， 结构乱，易出错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常用处理方法</a:t>
            </a:r>
            <a:r>
              <a:rPr kumimoji="1" lang="en-US" altLang="zh-CN" dirty="0"/>
              <a:t>: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{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      </a:t>
            </a:r>
            <a:r>
              <a:rPr kumimoji="1" lang="en-US" altLang="zh-CN" dirty="0"/>
              <a:t>}</a:t>
            </a:r>
            <a:r>
              <a:rPr kumimoji="1" lang="zh-CN" altLang="en-US" dirty="0"/>
              <a:t>  </a:t>
            </a:r>
            <a:r>
              <a:rPr kumimoji="1" lang="en-US" altLang="zh-CN" dirty="0"/>
              <a:t>while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(0);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循环里的</a:t>
            </a:r>
            <a:r>
              <a:rPr kumimoji="1" lang="en-US" altLang="zh-CN" dirty="0"/>
              <a:t>if</a:t>
            </a:r>
            <a:r>
              <a:rPr kumimoji="1" lang="zh-CN" altLang="en-US" dirty="0"/>
              <a:t>判断短的处理逻辑写在前面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把部分处理抽成内联函数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 简单的循环逻辑可以用宏代替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825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803737" y="357774"/>
            <a:ext cx="363766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代码规范</a:t>
            </a:r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94300" y="1065707"/>
            <a:ext cx="198323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do {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if (a != b) {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break;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}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if (b != c) {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break;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}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if (c != d) {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break;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}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if (d != e) {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break;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}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} while(0);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5B990A-CD4F-4A44-97F2-A09F7CBF8990}"/>
              </a:ext>
            </a:extLst>
          </p:cNvPr>
          <p:cNvSpPr txBox="1"/>
          <p:nvPr/>
        </p:nvSpPr>
        <p:spPr>
          <a:xfrm>
            <a:off x="1345059" y="1905506"/>
            <a:ext cx="259237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(a == b) {</a:t>
            </a:r>
          </a:p>
          <a:p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(b == c) {</a:t>
            </a:r>
          </a:p>
          <a:p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if (c == d) {</a:t>
            </a:r>
          </a:p>
          <a:p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if (d == e) {</a:t>
            </a:r>
          </a:p>
          <a:p>
            <a:endParaRPr kumimoji="1"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4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803737" y="357774"/>
            <a:ext cx="363766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代码规范</a:t>
            </a:r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5063" y="2118126"/>
            <a:ext cx="508184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短的处理写前面，长的写后面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总的来说就是代码的的整洁之道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（有这么一本书）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25D39-CFC3-EC48-8848-580853DC192F}"/>
              </a:ext>
            </a:extLst>
          </p:cNvPr>
          <p:cNvSpPr txBox="1"/>
          <p:nvPr/>
        </p:nvSpPr>
        <p:spPr>
          <a:xfrm>
            <a:off x="6374583" y="1085046"/>
            <a:ext cx="403027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void test()</a:t>
            </a:r>
          </a:p>
          <a:p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 (int </a:t>
            </a:r>
            <a:r>
              <a:rPr kumimoji="1"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 </a:t>
            </a:r>
            <a:r>
              <a:rPr kumimoji="1"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100; </a:t>
            </a:r>
            <a:r>
              <a:rPr kumimoji="1"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++) {</a:t>
            </a:r>
          </a:p>
          <a:p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if (a == b) {</a:t>
            </a:r>
          </a:p>
          <a:p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//TODO</a:t>
            </a:r>
          </a:p>
          <a:p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}</a:t>
            </a:r>
          </a:p>
          <a:p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endParaRPr kumimoji="1"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(int </a:t>
            </a:r>
            <a:r>
              <a:rPr kumimoji="1" lang="en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0; </a:t>
            </a:r>
            <a:r>
              <a:rPr kumimoji="1" lang="en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100; </a:t>
            </a:r>
            <a:r>
              <a:rPr kumimoji="1" lang="en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++) {</a:t>
            </a:r>
          </a:p>
          <a:p>
            <a:r>
              <a:rPr kumimoji="1" lang="e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if (a != b) {</a:t>
            </a:r>
          </a:p>
          <a:p>
            <a:r>
              <a:rPr kumimoji="1" lang="e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continue;</a:t>
            </a:r>
          </a:p>
          <a:p>
            <a:r>
              <a:rPr kumimoji="1" lang="e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}</a:t>
            </a:r>
          </a:p>
          <a:p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1" lang="e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//TODO</a:t>
            </a:r>
          </a:p>
          <a:p>
            <a:r>
              <a:rPr kumimoji="1" lang="e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59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803737" y="357774"/>
            <a:ext cx="363766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个人代码库</a:t>
            </a:r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991B37-04B0-B644-A1A3-DF96A4F2A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323" y="1772816"/>
            <a:ext cx="3771900" cy="3962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662DDB-BC99-3541-8BAE-B836C29AD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771" y="1089273"/>
            <a:ext cx="4013200" cy="51562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3944" y="2328545"/>
            <a:ext cx="326243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保存一个属于自己的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代码库，将一些好的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功能模块存起来，或者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平时写的一些小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方便下次需要用到的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时候用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32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803737" y="357774"/>
            <a:ext cx="363766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浅谈代码开发</a:t>
            </a:r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73139" y="1496973"/>
            <a:ext cx="884889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推荐去看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DPDK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的源码（或其他开源项目）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代码格式与结构接口设计上都很值得参考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希望都能写好自己的一套代码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而不是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一“坨”代码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162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7" y="2133193"/>
            <a:ext cx="12192001" cy="2519624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3" name="Freeform 5"/>
          <p:cNvSpPr/>
          <p:nvPr/>
        </p:nvSpPr>
        <p:spPr bwMode="auto">
          <a:xfrm>
            <a:off x="2579418" y="2859395"/>
            <a:ext cx="1183682" cy="106722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16" tIns="45708" rIns="91416" bIns="45708" numCol="1" anchor="t" anchorCtr="0" compatLnSpc="1"/>
          <a:lstStyle/>
          <a:p>
            <a:pPr algn="ctr"/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4" name="KSO_Shape"/>
          <p:cNvSpPr/>
          <p:nvPr/>
        </p:nvSpPr>
        <p:spPr bwMode="auto">
          <a:xfrm>
            <a:off x="2891168" y="3170997"/>
            <a:ext cx="585515" cy="444014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799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947214" y="2787406"/>
            <a:ext cx="0" cy="1289499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"/>
          <p:cNvSpPr txBox="1"/>
          <p:nvPr/>
        </p:nvSpPr>
        <p:spPr>
          <a:xfrm>
            <a:off x="6519064" y="3026213"/>
            <a:ext cx="5483173" cy="14234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en-US" altLang="zh-CN" sz="4400" b="1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LINUX</a:t>
            </a:r>
            <a:r>
              <a:rPr lang="zh-CN" altLang="en-US" sz="4400" b="1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办公环境介绍</a:t>
            </a:r>
          </a:p>
          <a:p>
            <a:pPr marL="0" lvl="1"/>
            <a:endParaRPr lang="zh-CN" altLang="en-US" sz="4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514068" y="7029355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99" dirty="0">
                <a:cs typeface="+mn-ea"/>
                <a:sym typeface="+mn-lt"/>
              </a:rPr>
              <a:t>延时符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903" y="381921"/>
            <a:ext cx="2703814" cy="6844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C0C06FE-6BFF-4614-A442-1C25DB2CD360}"/>
              </a:ext>
            </a:extLst>
          </p:cNvPr>
          <p:cNvSpPr txBox="1"/>
          <p:nvPr/>
        </p:nvSpPr>
        <p:spPr>
          <a:xfrm>
            <a:off x="4045240" y="2937718"/>
            <a:ext cx="2511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Part </a:t>
            </a:r>
            <a:r>
              <a:rPr lang="en-US" altLang="zh-CN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48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882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0"/>
            <a:ext cx="12192000" cy="6858000"/>
          </a:xfrm>
          <a:prstGeom prst="rect">
            <a:avLst/>
          </a:prstGeom>
        </p:spPr>
      </p:pic>
      <p:sp>
        <p:nvSpPr>
          <p:cNvPr id="4" name="三角形 3"/>
          <p:cNvSpPr/>
          <p:nvPr/>
        </p:nvSpPr>
        <p:spPr>
          <a:xfrm rot="10800000">
            <a:off x="9450387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6" name="任意形状 5"/>
          <p:cNvSpPr/>
          <p:nvPr/>
        </p:nvSpPr>
        <p:spPr>
          <a:xfrm rot="10800000">
            <a:off x="1586" y="-39089"/>
            <a:ext cx="9574308" cy="6897089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" fmla="*/ 4183429 w 4183429"/>
              <a:gd name="connsiteY0" fmla="*/ 3013636 h 3013636"/>
              <a:gd name="connsiteX1" fmla="*/ 2749076 w 4183429"/>
              <a:gd name="connsiteY1" fmla="*/ 3013636 h 3013636"/>
              <a:gd name="connsiteX2" fmla="*/ 0 w 4183429"/>
              <a:gd name="connsiteY2" fmla="*/ 319774 h 3013636"/>
              <a:gd name="connsiteX3" fmla="*/ 5876 w 4183429"/>
              <a:gd name="connsiteY3" fmla="*/ 0 h 3013636"/>
              <a:gd name="connsiteX4" fmla="*/ 4183429 w 4183429"/>
              <a:gd name="connsiteY4" fmla="*/ 0 h 3013636"/>
              <a:gd name="connsiteX5" fmla="*/ 4183429 w 4183429"/>
              <a:gd name="connsiteY5" fmla="*/ 3013636 h 301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3429" h="3013636">
                <a:moveTo>
                  <a:pt x="4183429" y="3013636"/>
                </a:moveTo>
                <a:lnTo>
                  <a:pt x="2749076" y="3013636"/>
                </a:lnTo>
                <a:lnTo>
                  <a:pt x="0" y="319774"/>
                </a:lnTo>
                <a:lnTo>
                  <a:pt x="5876" y="0"/>
                </a:lnTo>
                <a:lnTo>
                  <a:pt x="4183429" y="0"/>
                </a:lnTo>
                <a:lnTo>
                  <a:pt x="4183429" y="3013636"/>
                </a:lnTo>
                <a:close/>
              </a:path>
            </a:pathLst>
          </a:custGeom>
          <a:solidFill>
            <a:srgbClr val="2F5EB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三角形 2"/>
          <p:cNvSpPr/>
          <p:nvPr/>
        </p:nvSpPr>
        <p:spPr>
          <a:xfrm>
            <a:off x="1587" y="4493172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9E99AF-967B-5C4F-83E6-A0ED63200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139" y="3021864"/>
            <a:ext cx="1962131" cy="196213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11802" y="5164819"/>
            <a:ext cx="277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江苏深网微信公众号</a:t>
            </a:r>
          </a:p>
        </p:txBody>
      </p:sp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337579" y="1988840"/>
            <a:ext cx="54719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  <p:sp>
        <p:nvSpPr>
          <p:cNvPr id="17" name="矩形 16"/>
          <p:cNvSpPr/>
          <p:nvPr/>
        </p:nvSpPr>
        <p:spPr>
          <a:xfrm>
            <a:off x="2405392" y="2654715"/>
            <a:ext cx="1080120" cy="60180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D5254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E198089-21DE-4CAB-BDE6-A712EE8919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0" y="322506"/>
            <a:ext cx="30003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4="http://schemas.microsoft.com/office/drawing/2010/main" xmlns:a16="http://schemas.microsoft.com/office/drawing/2014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803737" y="357774"/>
            <a:ext cx="363766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</a:rPr>
              <a:t>LINUX</a:t>
            </a:r>
            <a:r>
              <a:rPr lang="zh-CN" altLang="en-US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办公环境介绍</a:t>
            </a:r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198416C-2DBD-DA41-909D-202E64B9070D}"/>
              </a:ext>
            </a:extLst>
          </p:cNvPr>
          <p:cNvSpPr txBox="1"/>
          <p:nvPr/>
        </p:nvSpPr>
        <p:spPr>
          <a:xfrm>
            <a:off x="649590" y="1772816"/>
            <a:ext cx="112806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</a:t>
            </a:r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18.04LTS</a:t>
            </a:r>
          </a:p>
          <a:p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       面：</a:t>
            </a:r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i3wm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平铺式窗口管理器）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： </a:t>
            </a:r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fish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补全比较友好，插件也比</a:t>
            </a:r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bash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多）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编辑器     </a:t>
            </a:r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vim</a:t>
            </a:r>
            <a:endParaRPr kumimoji="1"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036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a16="http://schemas.microsoft.com/office/drawing/2014/main" xmlns:a14="http://schemas.microsoft.com/office/drawing/2010/main">
      <p:transition spd="slow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2245C2-2C64-734A-84EA-2E369CE2C434}"/>
              </a:ext>
            </a:extLst>
          </p:cNvPr>
          <p:cNvSpPr txBox="1"/>
          <p:nvPr/>
        </p:nvSpPr>
        <p:spPr>
          <a:xfrm>
            <a:off x="803737" y="357774"/>
            <a:ext cx="363766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i3wm</a:t>
            </a:r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888EBB0-3787-0D45-AE16-685DE8ADA2EF}"/>
              </a:ext>
            </a:extLst>
          </p:cNvPr>
          <p:cNvSpPr/>
          <p:nvPr/>
        </p:nvSpPr>
        <p:spPr>
          <a:xfrm>
            <a:off x="844631" y="1461199"/>
            <a:ext cx="10869580" cy="512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solidFill>
                  <a:srgbClr val="121212"/>
                </a:solidFill>
                <a:latin typeface="-apple-system"/>
              </a:rPr>
              <a:t>i3wm 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的所有窗口都平铺在桌面上，可以按照你的需求平铺或堆叠。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endParaRPr lang="en-US" altLang="zh-CN" sz="24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>
              <a:lnSpc>
                <a:spcPct val="125000"/>
              </a:lnSpc>
            </a:pP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优点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:</a:t>
            </a:r>
          </a:p>
          <a:p>
            <a:pPr>
              <a:lnSpc>
                <a:spcPct val="125000"/>
              </a:lnSpc>
            </a:pP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1.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 简洁，响应快，省了开启桌面占用的内存（相当无桌面的</a:t>
            </a: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server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版本）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pPr>
              <a:lnSpc>
                <a:spcPct val="125000"/>
              </a:lnSpc>
            </a:pP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2.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 基本全键盘操作（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快捷键），效率高</a:t>
            </a:r>
            <a:endParaRPr lang="en-US" altLang="zh-CN" sz="24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  </a:t>
            </a: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win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+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enter: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 终端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  </a:t>
            </a: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win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+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g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       </a:t>
            </a: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: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chrome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 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  </a:t>
            </a: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win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+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 数字</a:t>
            </a: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: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 切换工作区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  </a:t>
            </a: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…</a:t>
            </a:r>
          </a:p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	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63" y="1214931"/>
            <a:ext cx="9406716" cy="52912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63" y="1218637"/>
            <a:ext cx="9406716" cy="528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1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3" y="1483670"/>
            <a:ext cx="8606217" cy="484288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17" y="4180731"/>
            <a:ext cx="10504886" cy="3676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17" y="2604547"/>
            <a:ext cx="7104181" cy="43174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2245C2-2C64-734A-84EA-2E369CE2C434}"/>
              </a:ext>
            </a:extLst>
          </p:cNvPr>
          <p:cNvSpPr txBox="1"/>
          <p:nvPr/>
        </p:nvSpPr>
        <p:spPr>
          <a:xfrm>
            <a:off x="803737" y="357774"/>
            <a:ext cx="363766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i3wm</a:t>
            </a:r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096E7AE1-ED70-294C-8F8D-6FF8B7262C58}"/>
              </a:ext>
            </a:extLst>
          </p:cNvPr>
          <p:cNvCxnSpPr/>
          <p:nvPr/>
        </p:nvCxnSpPr>
        <p:spPr>
          <a:xfrm flipV="1">
            <a:off x="698417" y="3068960"/>
            <a:ext cx="1006682" cy="31683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9107C93-7FB6-DC4B-91DF-F211A692D79E}"/>
              </a:ext>
            </a:extLst>
          </p:cNvPr>
          <p:cNvSpPr txBox="1"/>
          <p:nvPr/>
        </p:nvSpPr>
        <p:spPr>
          <a:xfrm>
            <a:off x="1201758" y="209497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工作区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C65B49-2BF2-5B47-936C-A6CA94AA7C89}"/>
              </a:ext>
            </a:extLst>
          </p:cNvPr>
          <p:cNvSpPr txBox="1"/>
          <p:nvPr/>
        </p:nvSpPr>
        <p:spPr>
          <a:xfrm>
            <a:off x="3619565" y="365751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状态栏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E5502E43-656F-D242-B572-F755929A5D66}"/>
              </a:ext>
            </a:extLst>
          </p:cNvPr>
          <p:cNvCxnSpPr/>
          <p:nvPr/>
        </p:nvCxnSpPr>
        <p:spPr>
          <a:xfrm flipH="1" flipV="1">
            <a:off x="5306163" y="4653136"/>
            <a:ext cx="2015560" cy="15841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77" y="2068757"/>
            <a:ext cx="7177707" cy="34505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89275" y="2492896"/>
            <a:ext cx="36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打开程序菜单 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 + d)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93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2245C2-2C64-734A-84EA-2E369CE2C434}"/>
              </a:ext>
            </a:extLst>
          </p:cNvPr>
          <p:cNvSpPr txBox="1"/>
          <p:nvPr/>
        </p:nvSpPr>
        <p:spPr>
          <a:xfrm>
            <a:off x="803737" y="357774"/>
            <a:ext cx="363766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fish shell</a:t>
            </a:r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11" y="1556792"/>
            <a:ext cx="9191625" cy="923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11" y="3212976"/>
            <a:ext cx="9267825" cy="4762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949" y="3861048"/>
            <a:ext cx="9210675" cy="3905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03737" y="2800107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可以根据不同目录下的历史做补全提示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13011" y="1139126"/>
            <a:ext cx="457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fish + oh-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myfish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（增强）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redfish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043" y="5109413"/>
            <a:ext cx="9029700" cy="93345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72592" y="4627986"/>
            <a:ext cx="7396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可以直接选择备选项（对中文目录文件之类的不必切换输入法敲中文）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166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2245C2-2C64-734A-84EA-2E369CE2C434}"/>
              </a:ext>
            </a:extLst>
          </p:cNvPr>
          <p:cNvSpPr txBox="1"/>
          <p:nvPr/>
        </p:nvSpPr>
        <p:spPr>
          <a:xfrm>
            <a:off x="803737" y="357774"/>
            <a:ext cx="363766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vim</a:t>
            </a:r>
          </a:p>
          <a:p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E3FAEE-2213-EE46-8C03-B8A48BA6A621}"/>
              </a:ext>
            </a:extLst>
          </p:cNvPr>
          <p:cNvSpPr txBox="1"/>
          <p:nvPr/>
        </p:nvSpPr>
        <p:spPr>
          <a:xfrm>
            <a:off x="845337" y="1187016"/>
            <a:ext cx="10493482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一、插件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tagbar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kumimoji="1" lang="en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nerdtree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目录树）</a:t>
            </a:r>
            <a:endParaRPr kumimoji="1" lang="e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yapf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clangformat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代码格式化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buAutoNum type="arabicPeriod"/>
            </a:pP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cscope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（代码跳转）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5"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multiple-cursors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多选操作，同时多次选择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同一个单词进行修改，类似替换，但可选部分）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二、快捷键配置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方便自己使用）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"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删除行尾空格</a:t>
            </a:r>
          </a:p>
          <a:p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nmap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&lt;leader&gt;&lt;space&gt; :%s/\s\+$//g&lt;CR&gt;</a:t>
            </a: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"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删除空行</a:t>
            </a:r>
          </a:p>
          <a:p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nmap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&lt;leader&gt;d :g/^\s*$/d&lt;CR&gt;</a:t>
            </a: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" make</a:t>
            </a: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""""""""""""""""""""""""""""""""""""""""""""""""""""""""""""""""""""""""""""""</a:t>
            </a:r>
          </a:p>
          <a:p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autocmd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FileType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 let &amp;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makeprg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'if [ -f 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]; then make; else 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gcc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-Wall -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Werror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% -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lpthread;fi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</a:p>
          <a:p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autocmd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FileType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let &amp;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makeprg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'if [ -f 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]; then make; else g++ -Wall -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Werror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% -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lpthread;fi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3AC1AB7-A9C6-884A-A95A-8F7916207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588" y="1187016"/>
            <a:ext cx="5252250" cy="410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5904" y="362545"/>
            <a:ext cx="103686" cy="690191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3738" y="775737"/>
            <a:ext cx="45024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rPr>
              <a:t>攻防一体更安全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17" y="381126"/>
            <a:ext cx="2704518" cy="68458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2245C2-2C64-734A-84EA-2E369CE2C434}"/>
              </a:ext>
            </a:extLst>
          </p:cNvPr>
          <p:cNvSpPr txBox="1"/>
          <p:nvPr/>
        </p:nvSpPr>
        <p:spPr>
          <a:xfrm>
            <a:off x="803737" y="357774"/>
            <a:ext cx="363766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/>
                <a:cs typeface="Segoe UI Light" panose="020B0502040204020203" pitchFamily="34" charset="0"/>
              </a:rPr>
              <a:t>vim</a:t>
            </a:r>
          </a:p>
          <a:p>
            <a:endParaRPr lang="id-ID" altLang="zh-CN" sz="2400" b="1" spc="300" dirty="0">
              <a:solidFill>
                <a:srgbClr val="2E2E3F"/>
              </a:solidFill>
              <a:latin typeface="Century Gothic" panose="020B0502020202020204" pitchFamily="34" charset="0"/>
              <a:ea typeface="微软雅黑"/>
              <a:cs typeface="Segoe UI Light" panose="020B0502040204020203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E3FAEE-2213-EE46-8C03-B8A48BA6A621}"/>
              </a:ext>
            </a:extLst>
          </p:cNvPr>
          <p:cNvSpPr txBox="1"/>
          <p:nvPr/>
        </p:nvSpPr>
        <p:spPr>
          <a:xfrm>
            <a:off x="845337" y="1187016"/>
            <a:ext cx="1049348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三、辅助配置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新建文件后，自动定位到文件末尾</a:t>
            </a:r>
          </a:p>
          <a:p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autocmd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BufNewFile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 normal G</a:t>
            </a:r>
          </a:p>
          <a:p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 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打开文件自动跳到上次编辑的位置</a:t>
            </a:r>
          </a:p>
          <a:p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 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BufReadPost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 if line("'\'") &gt; 1 &amp;&amp; line("'\'") &lt;= line("$") | exe "normal! g'\'" | endif</a:t>
            </a:r>
          </a:p>
          <a:p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 clang format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格式化代码）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""""""""""""""""""""""""""""""""""""""""""""""""""""""""""""""""""""""""""""""</a:t>
            </a:r>
          </a:p>
          <a:p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let 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g:yapf_style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"pep8"</a:t>
            </a:r>
          </a:p>
          <a:p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autocmd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FileType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python map &lt;C-K&gt; :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Yapf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cr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autocmd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FileType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 map &lt;C-K&gt; :%!clang-format&lt;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cr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头文件自动添加框架</a:t>
            </a:r>
          </a:p>
          <a:p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 expand("%:e") == 'h'</a:t>
            </a:r>
          </a:p>
          <a:p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exe "normal gg"</a:t>
            </a:r>
          </a:p>
          <a:p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call append(line(".")+8, '#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ifndef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__'.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definename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."__")</a:t>
            </a:r>
          </a:p>
          <a:p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call append(line('.')+9, '#define __'.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definename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."__")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FF8244-733F-9C49-B4F5-B0831D47A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659" y="3510729"/>
            <a:ext cx="47879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8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大气ppt模板"/>
  <p:tag name="ISPRING_FIRST_PUBLISH" val="1"/>
</p:tagLst>
</file>

<file path=ppt/theme/theme1.xml><?xml version="1.0" encoding="utf-8"?>
<a:theme xmlns:a="http://schemas.openxmlformats.org/drawingml/2006/main" name="千图网海量PPT模板www.58pic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brraj0m">
      <a:majorFont>
        <a:latin typeface="字魂58号-创中黑"/>
        <a:ea typeface="字魂58号-创中黑"/>
        <a:cs typeface=""/>
      </a:majorFont>
      <a:minorFont>
        <a:latin typeface="字魂58号-创中黑"/>
        <a:ea typeface="字魂58号-创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4119</TotalTime>
  <Words>2113</Words>
  <Application>Microsoft Macintosh PowerPoint</Application>
  <PresentationFormat>自定义</PresentationFormat>
  <Paragraphs>390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-apple-system</vt:lpstr>
      <vt:lpstr>思源黑体 CN Bold</vt:lpstr>
      <vt:lpstr>微软雅黑</vt:lpstr>
      <vt:lpstr>字魂58号-创中黑</vt:lpstr>
      <vt:lpstr>Arial</vt:lpstr>
      <vt:lpstr>Avenir Book Oblique</vt:lpstr>
      <vt:lpstr>Calibri</vt:lpstr>
      <vt:lpstr>Century Gothic</vt:lpstr>
      <vt:lpstr>Times New Roman</vt:lpstr>
      <vt:lpstr>千图网海量PPT模板www.58pic.com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蓝色大气ppt模板</dc:title>
  <dc:subject>哎呀小小草</dc:subject>
  <dc:creator>哎呀小小草</dc:creator>
  <cp:keywords>https:/800sucai.taobao.com</cp:keywords>
  <dc:description>https://800sucai.taobao.com</dc:description>
  <cp:lastModifiedBy>杨 子松</cp:lastModifiedBy>
  <cp:revision>321</cp:revision>
  <dcterms:created xsi:type="dcterms:W3CDTF">2015-12-27T01:24:00Z</dcterms:created>
  <dcterms:modified xsi:type="dcterms:W3CDTF">2022-05-16T09:09:04Z</dcterms:modified>
  <cp:category>https://800sucai.taobao.com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  <property fmtid="{D5CDD505-2E9C-101B-9397-08002B2CF9AE}" pid="3" name="KSORubyTemplateID">
    <vt:lpwstr>2</vt:lpwstr>
  </property>
</Properties>
</file>